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40"/>
  </p:notesMasterIdLst>
  <p:handoutMasterIdLst>
    <p:handoutMasterId r:id="rId41"/>
  </p:handoutMasterIdLst>
  <p:sldIdLst>
    <p:sldId id="542" r:id="rId3"/>
    <p:sldId id="691" r:id="rId4"/>
    <p:sldId id="692" r:id="rId5"/>
    <p:sldId id="688" r:id="rId6"/>
    <p:sldId id="324" r:id="rId7"/>
    <p:sldId id="693" r:id="rId8"/>
    <p:sldId id="689" r:id="rId9"/>
    <p:sldId id="999" r:id="rId10"/>
    <p:sldId id="1002" r:id="rId11"/>
    <p:sldId id="1003" r:id="rId12"/>
    <p:sldId id="1004" r:id="rId13"/>
    <p:sldId id="1005" r:id="rId14"/>
    <p:sldId id="847" r:id="rId15"/>
    <p:sldId id="1008" r:id="rId16"/>
    <p:sldId id="1009" r:id="rId17"/>
    <p:sldId id="1007" r:id="rId18"/>
    <p:sldId id="1010" r:id="rId19"/>
    <p:sldId id="1000" r:id="rId20"/>
    <p:sldId id="848" r:id="rId21"/>
    <p:sldId id="849" r:id="rId22"/>
    <p:sldId id="850" r:id="rId23"/>
    <p:sldId id="1011" r:id="rId24"/>
    <p:sldId id="1001" r:id="rId25"/>
    <p:sldId id="1006" r:id="rId26"/>
    <p:sldId id="1181" r:id="rId27"/>
    <p:sldId id="1182" r:id="rId28"/>
    <p:sldId id="1179" r:id="rId29"/>
    <p:sldId id="1180" r:id="rId30"/>
    <p:sldId id="818" r:id="rId31"/>
    <p:sldId id="1183" r:id="rId32"/>
    <p:sldId id="1184" r:id="rId33"/>
    <p:sldId id="1185" r:id="rId34"/>
    <p:sldId id="1186" r:id="rId35"/>
    <p:sldId id="1187" r:id="rId36"/>
    <p:sldId id="1188" r:id="rId37"/>
    <p:sldId id="1189" r:id="rId38"/>
    <p:sldId id="1190" r:id="rId39"/>
  </p:sldIdLst>
  <p:sldSz cx="9144000" cy="6858000" type="screen4x3"/>
  <p:notesSz cx="7302500" cy="9586913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3" autoAdjust="0"/>
    <p:restoredTop sz="94660"/>
  </p:normalViewPr>
  <p:slideViewPr>
    <p:cSldViewPr snapToObjects="1">
      <p:cViewPr varScale="1">
        <p:scale>
          <a:sx n="83" d="100"/>
          <a:sy n="83" d="100"/>
        </p:scale>
        <p:origin x="11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Today, mobile internet anywhere, anytime.</a:t>
            </a:r>
          </a:p>
          <a:p>
            <a:endParaRPr lang="en-US">
              <a:latin typeface="Times New Roman" charset="0"/>
            </a:endParaRPr>
          </a:p>
          <a:p>
            <a:r>
              <a:rPr lang="en-US">
                <a:latin typeface="Times New Roman" charset="0"/>
              </a:rPr>
              <a:t>(2) Today, </a:t>
            </a:r>
            <a:r>
              <a:rPr lang="en-US" i="1">
                <a:latin typeface="Times New Roman" charset="0"/>
              </a:rPr>
              <a:t>Almost everyone </a:t>
            </a:r>
            <a:r>
              <a:rPr lang="en-US">
                <a:latin typeface="Times New Roman" charset="0"/>
              </a:rPr>
              <a:t>can use </a:t>
            </a:r>
            <a:r>
              <a:rPr lang="en-US" altLang="zh-CN" i="1">
                <a:latin typeface="Times New Roman" charset="0"/>
              </a:rPr>
              <a:t>mobile Internet anytime, anywhere. </a:t>
            </a:r>
          </a:p>
          <a:p>
            <a:r>
              <a:rPr lang="en-US" altLang="zh-CN" i="1">
                <a:latin typeface="Times New Roman" charset="0"/>
              </a:rPr>
              <a:t>	%mobile Internet </a:t>
            </a:r>
            <a:r>
              <a:rPr lang="en-US" i="1">
                <a:latin typeface="Times New Roman" charset="0"/>
              </a:rPr>
              <a:t>has become an important part of our everyday life. </a:t>
            </a:r>
            <a:endParaRPr lang="en-US" altLang="zh-CN" i="1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947" indent="-27574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2995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4193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5391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6589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7787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8985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50183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97419C-EB19-044D-8D9D-F42BD122618B}" type="slidenum">
              <a:rPr lang="en-US" sz="1300">
                <a:latin typeface="Times New Roman" charset="0"/>
              </a:rPr>
              <a:pPr/>
              <a:t>5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5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Today, mobile internet anywhere, anytime.</a:t>
            </a:r>
          </a:p>
          <a:p>
            <a:endParaRPr lang="en-US">
              <a:latin typeface="Times New Roman" charset="0"/>
            </a:endParaRPr>
          </a:p>
          <a:p>
            <a:r>
              <a:rPr lang="en-US">
                <a:latin typeface="Times New Roman" charset="0"/>
              </a:rPr>
              <a:t>(2) Today, </a:t>
            </a:r>
            <a:r>
              <a:rPr lang="en-US" i="1">
                <a:latin typeface="Times New Roman" charset="0"/>
              </a:rPr>
              <a:t>Almost everyone </a:t>
            </a:r>
            <a:r>
              <a:rPr lang="en-US">
                <a:latin typeface="Times New Roman" charset="0"/>
              </a:rPr>
              <a:t>can use </a:t>
            </a:r>
            <a:r>
              <a:rPr lang="en-US" altLang="zh-CN" i="1">
                <a:latin typeface="Times New Roman" charset="0"/>
              </a:rPr>
              <a:t>mobile Internet anytime, anywhere. </a:t>
            </a:r>
          </a:p>
          <a:p>
            <a:r>
              <a:rPr lang="en-US" altLang="zh-CN" i="1">
                <a:latin typeface="Times New Roman" charset="0"/>
              </a:rPr>
              <a:t>	%mobile Internet </a:t>
            </a:r>
            <a:r>
              <a:rPr lang="en-US" i="1">
                <a:latin typeface="Times New Roman" charset="0"/>
              </a:rPr>
              <a:t>has become an important part of our everyday life. </a:t>
            </a:r>
            <a:endParaRPr lang="en-US" altLang="zh-CN" i="1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947" indent="-27574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2995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4193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5391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6589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7787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8985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50183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97419C-EB19-044D-8D9D-F42BD122618B}" type="slidenum">
              <a:rPr lang="en-US" sz="1300">
                <a:latin typeface="Times New Roman" charset="0"/>
              </a:rPr>
              <a:pPr/>
              <a:t>6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99557" y="1052736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3000" dirty="0">
                <a:solidFill>
                  <a:srgbClr val="0070C0"/>
                </a:solidFill>
              </a:rPr>
              <a:t>Mobile Technology and Digital Transformation Part 2</a:t>
            </a:r>
            <a:endParaRPr lang="en-US" altLang="en-US" sz="3000" dirty="0">
              <a:solidFill>
                <a:srgbClr val="FF0000"/>
              </a:solidFill>
            </a:endParaRP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DA81CF-1C9A-E845-BA70-0D412425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global human population in 2021: 7.8 Billion</a:t>
            </a:r>
          </a:p>
          <a:p>
            <a:r>
              <a:rPr lang="en-US" dirty="0"/>
              <a:t>Number of mobile phone subscriptions in 2121: 7.9 Billion</a:t>
            </a:r>
          </a:p>
          <a:p>
            <a:r>
              <a:rPr lang="en-US" dirty="0"/>
              <a:t>Number of Smart phone subscriptions in 2121: 6.1 Billion</a:t>
            </a:r>
          </a:p>
          <a:p>
            <a:r>
              <a:rPr lang="en-US" dirty="0"/>
              <a:t>Number of Smart phone subscription in 2626: 7.5 Billion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4AEE0-0E5A-ED40-A796-EAB337B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Statistics</a:t>
            </a:r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C040BBD3-9CEC-FF45-A040-4DD0D1104EEA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203910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C98B2-9ECE-CE4D-9F11-2185658E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32656"/>
            <a:ext cx="8423275" cy="719137"/>
          </a:xfrm>
        </p:spPr>
        <p:txBody>
          <a:bodyPr/>
          <a:lstStyle/>
          <a:p>
            <a:r>
              <a:rPr lang="en-IN" dirty="0"/>
              <a:t>Mobile subscriptions by technology (billion) </a:t>
            </a: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00F3-7DE2-734C-BB48-09A5BD33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551"/>
            <a:ext cx="8783638" cy="4410897"/>
          </a:xfrm>
          <a:prstGeom prst="rect">
            <a:avLst/>
          </a:prstGeom>
        </p:spPr>
      </p:pic>
      <p:sp>
        <p:nvSpPr>
          <p:cNvPr id="5" name="Google Shape;601;g5ce8b99149_0_339">
            <a:extLst>
              <a:ext uri="{FF2B5EF4-FFF2-40B4-BE49-F238E27FC236}">
                <a16:creationId xmlns:a16="http://schemas.microsoft.com/office/drawing/2014/main" id="{27D4089A-3798-CC41-AF77-70D619B51AFF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147426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99684-DE60-C34C-91FC-46D47C6F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Global mobile network data traffic and year-on-year growth (EB per month) </a:t>
            </a:r>
            <a:br>
              <a:rPr lang="en-IN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7A61B-C926-FA43-8496-31DC87CD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1102"/>
            <a:ext cx="7350787" cy="48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9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13D-8F47-D94C-87B8-286C589075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Mobile Apps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9E8A-66DF-7D45-8805-B53DB4EE3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3354015"/>
            <a:ext cx="8386763" cy="3027735"/>
          </a:xfrm>
        </p:spPr>
        <p:txBody>
          <a:bodyPr/>
          <a:lstStyle/>
          <a:p>
            <a:r>
              <a:rPr lang="en-US" dirty="0"/>
              <a:t>Applications have contributed significantly to mobile phone’s popularity</a:t>
            </a:r>
          </a:p>
          <a:p>
            <a:r>
              <a:rPr lang="en-US" dirty="0"/>
              <a:t>One can do almost everything one does it on Computer</a:t>
            </a:r>
          </a:p>
          <a:p>
            <a:r>
              <a:rPr lang="en-US" dirty="0"/>
              <a:t>80-100 applications on each mobile</a:t>
            </a:r>
          </a:p>
        </p:txBody>
      </p:sp>
      <p:pic>
        <p:nvPicPr>
          <p:cNvPr id="10242" name="Picture 2" descr="person holding black iphone 5">
            <a:extLst>
              <a:ext uri="{FF2B5EF4-FFF2-40B4-BE49-F238E27FC236}">
                <a16:creationId xmlns:a16="http://schemas.microsoft.com/office/drawing/2014/main" id="{A74A3115-016E-9D4D-A727-9F740FC3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2865236" cy="19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8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05810-23AC-CA4C-8521-C07CC406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Downloads</a:t>
            </a:r>
          </a:p>
        </p:txBody>
      </p:sp>
      <p:pic>
        <p:nvPicPr>
          <p:cNvPr id="4" name="Picture 2" descr="mobile app downloads stats">
            <a:extLst>
              <a:ext uri="{FF2B5EF4-FFF2-40B4-BE49-F238E27FC236}">
                <a16:creationId xmlns:a16="http://schemas.microsoft.com/office/drawing/2014/main" id="{0765236E-414B-514E-93C3-0E1A69E9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39800"/>
            <a:ext cx="8128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 digital transformation market stats">
            <a:extLst>
              <a:ext uri="{FF2B5EF4-FFF2-40B4-BE49-F238E27FC236}">
                <a16:creationId xmlns:a16="http://schemas.microsoft.com/office/drawing/2014/main" id="{72A1DA3D-BB2C-F049-B57B-34CCC438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91440"/>
            <a:ext cx="7880424" cy="48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3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85E79B-9171-1C47-99E9-58FC2B1F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57% of the digital media use comes in through apps</a:t>
            </a:r>
          </a:p>
          <a:p>
            <a:r>
              <a:rPr lang="en-IN" dirty="0"/>
              <a:t>An average smartphone user has over 80 apps out of which they use 40 apps every month</a:t>
            </a:r>
          </a:p>
          <a:p>
            <a:r>
              <a:rPr lang="en-IN" dirty="0"/>
              <a:t>21% of millennials visit a mobile application 50+ times everyday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DC2A8-C8C5-5B49-BAAF-57888D0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as a driver for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36192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j-lt"/>
                <a:ea typeface="Ayuthaya" pitchFamily="2" charset="-34"/>
                <a:cs typeface="Ayuthaya" pitchFamily="2" charset="-34"/>
              </a:rPr>
              <a:t>Supported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2812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C9883-1303-0043-987C-921A6073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034368"/>
            <a:ext cx="8386763" cy="5329014"/>
          </a:xfrm>
        </p:spPr>
        <p:txBody>
          <a:bodyPr/>
          <a:lstStyle/>
          <a:p>
            <a:r>
              <a:rPr lang="en-US" dirty="0"/>
              <a:t>Anyone individual or corporates can develop applications that can be used in a unique way by any number of users at any place</a:t>
            </a:r>
          </a:p>
          <a:p>
            <a:r>
              <a:rPr lang="en-US" dirty="0"/>
              <a:t>A mobile platform has </a:t>
            </a:r>
          </a:p>
          <a:p>
            <a:pPr lvl="1"/>
            <a:r>
              <a:rPr lang="en-US" dirty="0"/>
              <a:t>Computing power</a:t>
            </a:r>
          </a:p>
          <a:p>
            <a:pPr lvl="1"/>
            <a:r>
              <a:rPr lang="en-US" dirty="0"/>
              <a:t>Internet Connectivity over </a:t>
            </a:r>
            <a:r>
              <a:rPr lang="en-US" dirty="0" err="1"/>
              <a:t>WiFi</a:t>
            </a:r>
            <a:r>
              <a:rPr lang="en-US" dirty="0"/>
              <a:t> / Cellular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Location awareness</a:t>
            </a:r>
          </a:p>
          <a:p>
            <a:pPr lvl="1"/>
            <a:r>
              <a:rPr lang="en-US" dirty="0"/>
              <a:t>Camera, I/O </a:t>
            </a:r>
          </a:p>
          <a:p>
            <a:pPr lvl="1"/>
            <a:r>
              <a:rPr lang="en-US" dirty="0"/>
              <a:t>Storage </a:t>
            </a:r>
          </a:p>
          <a:p>
            <a:pPr lvl="1"/>
            <a:r>
              <a:rPr lang="en-US" dirty="0"/>
              <a:t>Graphics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1E67B-5341-9F4D-BEB9-C59E717F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Supports Millions of Applications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0928B06-A47E-334C-BA9A-DC9729B144DD}"/>
              </a:ext>
            </a:extLst>
          </p:cNvPr>
          <p:cNvSpPr/>
          <p:nvPr/>
        </p:nvSpPr>
        <p:spPr bwMode="auto">
          <a:xfrm>
            <a:off x="683568" y="5589240"/>
            <a:ext cx="648072" cy="342094"/>
          </a:xfrm>
          <a:prstGeom prst="rightArrow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571CD-8F0C-6D46-8982-3530C22898E4}"/>
              </a:ext>
            </a:extLst>
          </p:cNvPr>
          <p:cNvSpPr txBox="1"/>
          <p:nvPr/>
        </p:nvSpPr>
        <p:spPr>
          <a:xfrm>
            <a:off x="1678436" y="5572327"/>
            <a:ext cx="416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Leads to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5656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5C40-5BB3-1744-A917-D118A1BB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What are the total number of Mobile Applications in the world today?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0.1 Million (1 lakh)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4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9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100 Million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6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5C40-5BB3-1744-A917-D118A1BB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What are the total number of Mobile Applications in the world today?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0.1 Million (1 lakh)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4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C00000"/>
                </a:solidFill>
              </a:rPr>
              <a:t>9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100 Million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D9220-A61C-0043-8B84-A210516E1093}"/>
              </a:ext>
            </a:extLst>
          </p:cNvPr>
          <p:cNvSpPr/>
          <p:nvPr/>
        </p:nvSpPr>
        <p:spPr bwMode="auto">
          <a:xfrm>
            <a:off x="899592" y="3933056"/>
            <a:ext cx="1728192" cy="504056"/>
          </a:xfrm>
          <a:prstGeom prst="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BFB9F-D820-B241-B946-0FAEA6816E07}"/>
              </a:ext>
            </a:extLst>
          </p:cNvPr>
          <p:cNvSpPr txBox="1"/>
          <p:nvPr/>
        </p:nvSpPr>
        <p:spPr>
          <a:xfrm>
            <a:off x="611560" y="5661248"/>
            <a:ext cx="7803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itchFamily="34" charset="0"/>
              </a:rPr>
              <a:t>Mobile Applications are there for almost every requirement</a:t>
            </a:r>
          </a:p>
        </p:txBody>
      </p:sp>
    </p:spTree>
    <p:extLst>
      <p:ext uri="{BB962C8B-B14F-4D97-AF65-F5344CB8AC3E}">
        <p14:creationId xmlns:p14="http://schemas.microsoft.com/office/powerpoint/2010/main" val="170342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D90B-BCEE-5447-BBED-FDD46115FE0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What has contributed to Mobile App growth?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6219-CD0D-D44A-82C0-C07570B9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– Makes life easier</a:t>
            </a:r>
          </a:p>
          <a:p>
            <a:pPr lvl="1"/>
            <a:r>
              <a:rPr lang="en-US" dirty="0"/>
              <a:t>24*7 business, shopping</a:t>
            </a:r>
          </a:p>
          <a:p>
            <a:r>
              <a:rPr lang="en-US" dirty="0"/>
              <a:t>Increased Productivity</a:t>
            </a:r>
          </a:p>
          <a:p>
            <a:r>
              <a:rPr lang="en-US" dirty="0"/>
              <a:t>Communication and Engagement</a:t>
            </a:r>
          </a:p>
          <a:p>
            <a:r>
              <a:rPr lang="en-US" dirty="0"/>
              <a:t>People are spending time on Mobile (Addiction) </a:t>
            </a:r>
          </a:p>
          <a:p>
            <a:pPr lvl="1"/>
            <a:r>
              <a:rPr lang="en-IN" dirty="0"/>
              <a:t>An average user checks his/her mobile phone in every eighteen minutes</a:t>
            </a:r>
          </a:p>
          <a:p>
            <a:r>
              <a:rPr lang="en-IN" dirty="0"/>
              <a:t>Entertainment and Fun</a:t>
            </a:r>
          </a:p>
          <a:p>
            <a:pPr lvl="1"/>
            <a:r>
              <a:rPr lang="en-IN" dirty="0"/>
              <a:t>Mobile TV</a:t>
            </a:r>
          </a:p>
          <a:p>
            <a:pPr lvl="1"/>
            <a:r>
              <a:rPr lang="en-IN" dirty="0"/>
              <a:t>Live streaming</a:t>
            </a:r>
          </a:p>
          <a:p>
            <a:pPr lvl="1"/>
            <a:r>
              <a:rPr lang="en-IN" dirty="0"/>
              <a:t>Chatting</a:t>
            </a:r>
          </a:p>
          <a:p>
            <a:pPr lvl="1"/>
            <a:r>
              <a:rPr lang="en-IN" dirty="0"/>
              <a:t>Social Media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Technology behind its popularity: The Internet, www, Cloud</a:t>
            </a:r>
          </a:p>
        </p:txBody>
      </p:sp>
    </p:spTree>
    <p:extLst>
      <p:ext uri="{BB962C8B-B14F-4D97-AF65-F5344CB8AC3E}">
        <p14:creationId xmlns:p14="http://schemas.microsoft.com/office/powerpoint/2010/main" val="235945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j-lt"/>
                <a:ea typeface="Ayuthaya" pitchFamily="2" charset="-34"/>
                <a:cs typeface="Ayuthaya" pitchFamily="2" charset="-34"/>
              </a:rPr>
              <a:t>Mobile technology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1479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5622B-CE5D-0849-9C0A-CADDC097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freedom to interact with the organization, as </a:t>
            </a:r>
          </a:p>
          <a:p>
            <a:pPr lvl="1"/>
            <a:r>
              <a:rPr lang="en-US" dirty="0"/>
              <a:t>A Customer</a:t>
            </a:r>
          </a:p>
          <a:p>
            <a:pPr lvl="1"/>
            <a:r>
              <a:rPr lang="en-US" dirty="0"/>
              <a:t>An Employee</a:t>
            </a:r>
          </a:p>
          <a:p>
            <a:r>
              <a:rPr lang="en-US" dirty="0"/>
              <a:t>Mobile App makes it easy for your customers to </a:t>
            </a:r>
          </a:p>
          <a:p>
            <a:pPr lvl="1"/>
            <a:r>
              <a:rPr lang="en-US" dirty="0"/>
              <a:t>Learn about your organization, Services offered and products</a:t>
            </a:r>
          </a:p>
          <a:p>
            <a:pPr lvl="1"/>
            <a:r>
              <a:rPr lang="en-US" dirty="0"/>
              <a:t>Interact with you</a:t>
            </a:r>
          </a:p>
          <a:p>
            <a:pPr lvl="1"/>
            <a:r>
              <a:rPr lang="en-US" dirty="0"/>
              <a:t>Place orders and make payments</a:t>
            </a:r>
          </a:p>
          <a:p>
            <a:pPr lvl="1"/>
            <a:r>
              <a:rPr lang="en-US" dirty="0"/>
              <a:t>Receive communications with about new offerings (marketing)</a:t>
            </a:r>
          </a:p>
          <a:p>
            <a:r>
              <a:rPr lang="en-US" dirty="0"/>
              <a:t>Mobile and Mobile Apps enhances employee’s productivity</a:t>
            </a:r>
          </a:p>
          <a:p>
            <a:pPr lvl="1"/>
            <a:r>
              <a:rPr lang="en-US" dirty="0"/>
              <a:t>Any place, any time – transactions and communication in real time</a:t>
            </a:r>
          </a:p>
          <a:p>
            <a:r>
              <a:rPr lang="en-IN" dirty="0"/>
              <a:t>Mobile increases the speed and volume of interactions between a company and its customers</a:t>
            </a:r>
          </a:p>
          <a:p>
            <a:pPr lvl="1"/>
            <a:r>
              <a:rPr lang="en-IN" dirty="0"/>
              <a:t>Easy access to customer data </a:t>
            </a:r>
          </a:p>
          <a:p>
            <a:pPr lvl="1"/>
            <a:r>
              <a:rPr lang="en-IN" dirty="0"/>
              <a:t>Valuable insight into customer’s choices and preferences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1D32D-CD92-614E-88F6-65798E15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as a catalyst in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4818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5622B-CE5D-0849-9C0A-CADDC097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the number of customers </a:t>
            </a:r>
            <a:r>
              <a:rPr lang="en-US" dirty="0">
                <a:sym typeface="Wingdings" pitchFamily="2" charset="2"/>
              </a:rPr>
              <a:t> Business Growth</a:t>
            </a:r>
            <a:endParaRPr lang="en-US" dirty="0"/>
          </a:p>
          <a:p>
            <a:r>
              <a:rPr lang="en-US" dirty="0"/>
              <a:t>Location sensitive marketing</a:t>
            </a:r>
          </a:p>
          <a:p>
            <a:pPr lvl="1"/>
            <a:r>
              <a:rPr lang="en-US" dirty="0"/>
              <a:t>Mobile location feature provides customer’s location</a:t>
            </a:r>
          </a:p>
          <a:p>
            <a:r>
              <a:rPr lang="en-US" dirty="0"/>
              <a:t> Improved operation</a:t>
            </a:r>
          </a:p>
          <a:p>
            <a:r>
              <a:rPr lang="en-US" dirty="0"/>
              <a:t>Better customer experience </a:t>
            </a:r>
          </a:p>
          <a:p>
            <a:r>
              <a:rPr lang="en-US" dirty="0"/>
              <a:t>Customer Relationship building</a:t>
            </a:r>
          </a:p>
          <a:p>
            <a:r>
              <a:rPr lang="en-US" dirty="0"/>
              <a:t>Brand Building</a:t>
            </a:r>
          </a:p>
          <a:p>
            <a:r>
              <a:rPr lang="en-US" dirty="0"/>
              <a:t>Mobile Advertisements </a:t>
            </a:r>
          </a:p>
          <a:p>
            <a:pPr lvl="1"/>
            <a:r>
              <a:rPr lang="en-US" dirty="0"/>
              <a:t>Over social media sites, Messaging Applications, Push Notifications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1D32D-CD92-614E-88F6-65798E15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as a catalyst in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8206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j-lt"/>
                <a:ea typeface="Ayuthaya" pitchFamily="2" charset="-34"/>
                <a:cs typeface="Ayuthaya" pitchFamily="2" charset="-34"/>
              </a:rPr>
              <a:t>5G Mobile Technology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0778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8E534-441D-E641-816E-DBA8C8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– Three key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94A04-68DC-0744-B2FA-71EB78518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8316416" cy="30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7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8223250" cy="669925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On to 5G!</a:t>
            </a:r>
          </a:p>
        </p:txBody>
      </p:sp>
      <p:sp>
        <p:nvSpPr>
          <p:cNvPr id="367" name="Rectangle 4">
            <a:extLst>
              <a:ext uri="{FF2B5EF4-FFF2-40B4-BE49-F238E27FC236}">
                <a16:creationId xmlns:a16="http://schemas.microsoft.com/office/drawing/2014/main" id="{88FFA6EA-DE94-B64C-8876-D4415A8CC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03300"/>
            <a:ext cx="8208912" cy="50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Speed: </a:t>
            </a:r>
            <a:r>
              <a:rPr lang="en-US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10 Gbps data rate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Millimeter wave frequencies: much higher data rates, but over shorter distances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pico-cells: cells diameters: 10-100 m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massive, dense deployment of new base stations required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Latency: 1-Millisecond latency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Network Capacity: 100x increase in traffic capacity over 4G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I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 million nodes per Km</a:t>
            </a:r>
            <a:r>
              <a:rPr lang="en-IN" sz="1800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Ultra High Reliability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1 out of 100 Million packet loss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Mobility: Should work on 500 Km/hour Railway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Low energy consumption 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High battery life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Strong Security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Massive Connectivity for IoT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1E25F-B54B-5042-8346-5324B11A9BD4}"/>
              </a:ext>
            </a:extLst>
          </p:cNvPr>
          <p:cNvSpPr/>
          <p:nvPr/>
        </p:nvSpPr>
        <p:spPr>
          <a:xfrm>
            <a:off x="107504" y="6453336"/>
            <a:ext cx="6572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0" dirty="0">
                <a:latin typeface="+mn-lt"/>
              </a:rPr>
              <a:t>https://</a:t>
            </a:r>
            <a:r>
              <a:rPr lang="en-IN" sz="1200" b="0" dirty="0" err="1">
                <a:latin typeface="+mn-lt"/>
              </a:rPr>
              <a:t>www.itu.int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dms_pubrec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itu</a:t>
            </a:r>
            <a:r>
              <a:rPr lang="en-IN" sz="1200" b="0" dirty="0">
                <a:latin typeface="+mn-lt"/>
              </a:rPr>
              <a:t>-r/rec/m/R-REC-M.2083-0-201509-I!!PDF-</a:t>
            </a:r>
            <a:r>
              <a:rPr lang="en-IN" sz="1200" b="0" dirty="0" err="1">
                <a:latin typeface="+mn-lt"/>
              </a:rPr>
              <a:t>E.pdf</a:t>
            </a:r>
            <a:endParaRPr lang="en-IN" sz="1200" b="0" dirty="0">
              <a:effectLst/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0F5EE-DE90-334E-B0F0-AEF30823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692696"/>
            <a:ext cx="7632700" cy="49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E2BE94-21BF-C34D-8769-3FC00CDBA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Machine-to-Machine (M2M) communication</a:t>
            </a:r>
          </a:p>
          <a:p>
            <a:pPr lvl="1"/>
            <a:r>
              <a:rPr lang="en-US" dirty="0"/>
              <a:t>Support for billions of IoT devices</a:t>
            </a:r>
          </a:p>
          <a:p>
            <a:r>
              <a:rPr lang="en-US" dirty="0"/>
              <a:t>Ultra Reliable low latency communication</a:t>
            </a:r>
          </a:p>
          <a:p>
            <a:pPr lvl="1"/>
            <a:r>
              <a:rPr lang="en-US" dirty="0"/>
              <a:t>Support for mission critical real-time communication </a:t>
            </a:r>
          </a:p>
          <a:p>
            <a:pPr lvl="2"/>
            <a:r>
              <a:rPr lang="en-US" dirty="0"/>
              <a:t>Safety systems</a:t>
            </a:r>
          </a:p>
          <a:p>
            <a:pPr lvl="2"/>
            <a:r>
              <a:rPr lang="en-US" dirty="0"/>
              <a:t>Autonomous Driving</a:t>
            </a:r>
          </a:p>
          <a:p>
            <a:pPr lvl="2"/>
            <a:r>
              <a:rPr lang="en-US" dirty="0"/>
              <a:t>Industrial Robotics 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Enhanced Mobile Network</a:t>
            </a:r>
          </a:p>
          <a:p>
            <a:pPr lvl="1"/>
            <a:r>
              <a:rPr lang="en-US" dirty="0"/>
              <a:t>High Data Speed</a:t>
            </a:r>
          </a:p>
          <a:p>
            <a:pPr lvl="1"/>
            <a:r>
              <a:rPr lang="en-IN" dirty="0"/>
              <a:t>Peak data rates up to 20 Gbps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DD7CD-6B75-1048-A2C0-77A57504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use cases</a:t>
            </a:r>
          </a:p>
        </p:txBody>
      </p:sp>
    </p:spTree>
    <p:extLst>
      <p:ext uri="{BB962C8B-B14F-4D97-AF65-F5344CB8AC3E}">
        <p14:creationId xmlns:p14="http://schemas.microsoft.com/office/powerpoint/2010/main" val="333634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8A31-0458-AC4F-9D19-7839B0BE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3710-AD5A-124D-9C51-77DFD776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14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675CE-AE3E-7A44-9B3E-8AD01BFE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mission critical real-time communication </a:t>
            </a:r>
          </a:p>
          <a:p>
            <a:pPr lvl="1"/>
            <a:r>
              <a:rPr lang="en-US" dirty="0"/>
              <a:t>Safety systems</a:t>
            </a:r>
          </a:p>
          <a:p>
            <a:pPr lvl="1"/>
            <a:r>
              <a:rPr lang="en-US" dirty="0"/>
              <a:t>Autonomous Driving</a:t>
            </a:r>
          </a:p>
          <a:p>
            <a:pPr lvl="1"/>
            <a:r>
              <a:rPr lang="en-US" dirty="0"/>
              <a:t>Industrial Robotics </a:t>
            </a:r>
          </a:p>
          <a:p>
            <a:pPr lvl="1"/>
            <a:r>
              <a:rPr lang="en-US" dirty="0"/>
              <a:t>Health care </a:t>
            </a:r>
          </a:p>
          <a:p>
            <a:pPr lvl="2"/>
            <a:r>
              <a:rPr lang="en-US" dirty="0"/>
              <a:t>Remote health care solutions, Remote robotic surgery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7862E-70F4-4E45-BE34-FBA84128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based on: Ultra High Reliability </a:t>
            </a:r>
          </a:p>
        </p:txBody>
      </p:sp>
    </p:spTree>
    <p:extLst>
      <p:ext uri="{BB962C8B-B14F-4D97-AF65-F5344CB8AC3E}">
        <p14:creationId xmlns:p14="http://schemas.microsoft.com/office/powerpoint/2010/main" val="220017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547082-5A33-CE43-B2AF-D114B1A02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remote care solutions</a:t>
            </a:r>
          </a:p>
          <a:p>
            <a:r>
              <a:rPr lang="en-US" dirty="0"/>
              <a:t>Extended reachability to any patent in remote places</a:t>
            </a:r>
          </a:p>
          <a:p>
            <a:pPr lvl="1"/>
            <a:r>
              <a:rPr lang="en-US" dirty="0"/>
              <a:t>Video conferencing </a:t>
            </a:r>
          </a:p>
          <a:p>
            <a:pPr lvl="1"/>
            <a:r>
              <a:rPr lang="en-US" dirty="0"/>
              <a:t>Remote consultation with doctors</a:t>
            </a:r>
          </a:p>
          <a:p>
            <a:pPr lvl="1"/>
            <a:r>
              <a:rPr lang="en-US" dirty="0"/>
              <a:t>Elderly patient’s health monitoring in real-time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DE542-52CA-5E48-B815-5A34A683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Healthcare</a:t>
            </a:r>
          </a:p>
        </p:txBody>
      </p:sp>
    </p:spTree>
    <p:extLst>
      <p:ext uri="{BB962C8B-B14F-4D97-AF65-F5344CB8AC3E}">
        <p14:creationId xmlns:p14="http://schemas.microsoft.com/office/powerpoint/2010/main" val="414741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E5AF6-4DA0-B442-BFD6-CC794C25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manufacturing </a:t>
            </a:r>
          </a:p>
          <a:p>
            <a:pPr lvl="1"/>
            <a:r>
              <a:rPr lang="en-US" dirty="0"/>
              <a:t>Modern factories are becoming automated with </a:t>
            </a:r>
          </a:p>
          <a:p>
            <a:pPr lvl="2"/>
            <a:r>
              <a:rPr lang="en-US" dirty="0"/>
              <a:t>Robots and Advanced Machines</a:t>
            </a:r>
          </a:p>
          <a:p>
            <a:pPr lvl="1"/>
            <a:r>
              <a:rPr lang="en-US" dirty="0"/>
              <a:t>Array of sensors connected to high powered Analytics Engine</a:t>
            </a:r>
          </a:p>
          <a:p>
            <a:r>
              <a:rPr lang="en-US" dirty="0"/>
              <a:t>Production Optimization</a:t>
            </a:r>
          </a:p>
          <a:p>
            <a:pPr lvl="1"/>
            <a:r>
              <a:rPr lang="en-US" dirty="0"/>
              <a:t>Capturing real-time data on machines, inventory and production</a:t>
            </a:r>
          </a:p>
          <a:p>
            <a:pPr lvl="2"/>
            <a:r>
              <a:rPr lang="en-US" dirty="0"/>
              <a:t>Optimize flow, sequencing, and productivity</a:t>
            </a:r>
          </a:p>
          <a:p>
            <a:r>
              <a:rPr lang="en-US" dirty="0"/>
              <a:t>Modular Factory</a:t>
            </a:r>
          </a:p>
          <a:p>
            <a:pPr lvl="1"/>
            <a:r>
              <a:rPr lang="en-US" dirty="0"/>
              <a:t>Tools and Robots can be repurposed quickly – mass customization and manufacturing on demand</a:t>
            </a:r>
          </a:p>
          <a:p>
            <a:pPr lvl="1"/>
            <a:r>
              <a:rPr lang="en-US" dirty="0"/>
              <a:t>Use of 5G’s potential density, speed, low latency</a:t>
            </a:r>
          </a:p>
          <a:p>
            <a:r>
              <a:rPr lang="en-US" dirty="0"/>
              <a:t>5G eliminates need for wired connectivity</a:t>
            </a:r>
          </a:p>
          <a:p>
            <a:pPr lvl="1"/>
            <a:r>
              <a:rPr lang="en-US" dirty="0"/>
              <a:t>Higher Flexibility</a:t>
            </a:r>
          </a:p>
          <a:p>
            <a:pPr lvl="1"/>
            <a:r>
              <a:rPr lang="en-US" dirty="0"/>
              <a:t>Higher connectivity – Just connect anything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B58C5-AC15-CC4E-B0C7-E2717BCC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Manufacturing</a:t>
            </a:r>
          </a:p>
        </p:txBody>
      </p:sp>
    </p:spTree>
    <p:extLst>
      <p:ext uri="{BB962C8B-B14F-4D97-AF65-F5344CB8AC3E}">
        <p14:creationId xmlns:p14="http://schemas.microsoft.com/office/powerpoint/2010/main" val="2362348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3EB8C-8A50-D64F-92C4-3D71256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Supply Chain Integration</a:t>
            </a:r>
          </a:p>
          <a:p>
            <a:pPr lvl="1"/>
            <a:r>
              <a:rPr lang="en-US" dirty="0"/>
              <a:t>Use of 5G – results into </a:t>
            </a:r>
            <a:r>
              <a:rPr lang="en-IN" dirty="0"/>
              <a:t>fast, automatic replenishment of parts and supplies </a:t>
            </a:r>
            <a:r>
              <a:rPr lang="en-IN" dirty="0">
                <a:sym typeface="Wingdings" pitchFamily="2" charset="2"/>
              </a:rPr>
              <a:t> </a:t>
            </a:r>
            <a:r>
              <a:rPr lang="en-IN" dirty="0"/>
              <a:t>decreases delays and scales efficiency</a:t>
            </a:r>
          </a:p>
          <a:p>
            <a:r>
              <a:rPr lang="en-IN" dirty="0"/>
              <a:t>Preventive Maintenance</a:t>
            </a:r>
          </a:p>
          <a:p>
            <a:pPr lvl="1"/>
            <a:r>
              <a:rPr lang="en-IN" dirty="0"/>
              <a:t>Denser arrays of sensors allow companies to monitor the status of equipment more closely</a:t>
            </a:r>
          </a:p>
          <a:p>
            <a:r>
              <a:rPr lang="en-IN" dirty="0"/>
              <a:t>Safety</a:t>
            </a:r>
          </a:p>
          <a:p>
            <a:pPr lvl="1"/>
            <a:r>
              <a:rPr lang="en-IN" dirty="0"/>
              <a:t>Safer manufacturing environment with use of a wide array of sensors, enablement of instantaneous response</a:t>
            </a:r>
          </a:p>
          <a:p>
            <a:pPr lvl="1"/>
            <a:r>
              <a:rPr lang="en-IN" dirty="0"/>
              <a:t>Fewer people are needed on shop floor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A2BB9-CB6E-2D49-A8E2-8B7FEA95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Manufacturing</a:t>
            </a:r>
          </a:p>
        </p:txBody>
      </p:sp>
    </p:spTree>
    <p:extLst>
      <p:ext uri="{BB962C8B-B14F-4D97-AF65-F5344CB8AC3E}">
        <p14:creationId xmlns:p14="http://schemas.microsoft.com/office/powerpoint/2010/main" val="763752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85F6FC-80A0-844E-B268-F16BE14E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driving cars will require bandwidth between 3 to 40 </a:t>
            </a:r>
            <a:r>
              <a:rPr lang="en-US" dirty="0" err="1"/>
              <a:t>Gbits</a:t>
            </a:r>
            <a:r>
              <a:rPr lang="en-US" dirty="0"/>
              <a:t>/second</a:t>
            </a:r>
          </a:p>
          <a:p>
            <a:pPr lvl="1"/>
            <a:r>
              <a:rPr lang="en-US" dirty="0"/>
              <a:t>5G will provide connectivity within and outside autonomous cars</a:t>
            </a:r>
          </a:p>
          <a:p>
            <a:r>
              <a:rPr lang="en-US" dirty="0"/>
              <a:t>Low Latency – time it takes to send information from one point to another end point</a:t>
            </a:r>
          </a:p>
          <a:p>
            <a:pPr lvl="1"/>
            <a:r>
              <a:rPr lang="en-US" dirty="0"/>
              <a:t>It is very important parameter in self-driving cars as most of the decisions  should be taken in very short time – so communication time has to be very less – 1millisecond to 5 millisecond</a:t>
            </a:r>
          </a:p>
          <a:p>
            <a:pPr lvl="2"/>
            <a:r>
              <a:rPr lang="en-US" dirty="0"/>
              <a:t>Compare this to human reaction speed of 200 millisecond</a:t>
            </a:r>
          </a:p>
          <a:p>
            <a:r>
              <a:rPr lang="en-US" dirty="0"/>
              <a:t>Reliable Communication </a:t>
            </a:r>
          </a:p>
          <a:p>
            <a:pPr lvl="1"/>
            <a:r>
              <a:rPr lang="en-US" dirty="0"/>
              <a:t>Must for Self driving and regular cars</a:t>
            </a:r>
          </a:p>
          <a:p>
            <a:r>
              <a:rPr lang="en-US" dirty="0"/>
              <a:t>Data based car maintenance and diagnostics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24D5F-C816-CA44-858B-6123780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Self driving  Cars</a:t>
            </a:r>
          </a:p>
        </p:txBody>
      </p:sp>
    </p:spTree>
    <p:extLst>
      <p:ext uri="{BB962C8B-B14F-4D97-AF65-F5344CB8AC3E}">
        <p14:creationId xmlns:p14="http://schemas.microsoft.com/office/powerpoint/2010/main" val="859673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D3FC0-C69E-B64B-97B1-83BF6BA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Enhanced Mobile Media</a:t>
            </a:r>
          </a:p>
          <a:p>
            <a:r>
              <a:rPr lang="en-US" dirty="0"/>
              <a:t>Home broadband and TV</a:t>
            </a:r>
          </a:p>
          <a:p>
            <a:r>
              <a:rPr lang="en-US" dirty="0"/>
              <a:t>Immersive Media – Virtual Reality, Augmented Reality, Gaming</a:t>
            </a:r>
          </a:p>
          <a:p>
            <a:r>
              <a:rPr lang="en-US" dirty="0"/>
              <a:t>In-car entertainment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17DCD6-9719-204F-BC9D-C00DF495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Media and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21476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461E9-5A15-6242-9824-0FB32005D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5E9DBE-EAE5-034D-9FDB-E2316D31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5B680-FC72-D845-86C5-8F556BA4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 </a:t>
            </a:r>
          </a:p>
          <a:p>
            <a:r>
              <a:rPr lang="en-US" dirty="0"/>
              <a:t>Energy Sector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IoT</a:t>
            </a:r>
          </a:p>
          <a:p>
            <a:r>
              <a:rPr lang="en-US"/>
              <a:t>3D application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8D71A-8746-3343-A59D-5938693B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Use cases - Others</a:t>
            </a:r>
          </a:p>
        </p:txBody>
      </p:sp>
    </p:spTree>
    <p:extLst>
      <p:ext uri="{BB962C8B-B14F-4D97-AF65-F5344CB8AC3E}">
        <p14:creationId xmlns:p14="http://schemas.microsoft.com/office/powerpoint/2010/main" val="132174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Mobile has become an important part of our lives</a:t>
            </a:r>
          </a:p>
        </p:txBody>
      </p:sp>
    </p:spTree>
    <p:extLst>
      <p:ext uri="{BB962C8B-B14F-4D97-AF65-F5344CB8AC3E}">
        <p14:creationId xmlns:p14="http://schemas.microsoft.com/office/powerpoint/2010/main" val="387361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Ubiquitous Mobile Network Services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46113" y="1692275"/>
            <a:ext cx="2408237" cy="2054225"/>
            <a:chOff x="428104" y="882132"/>
            <a:chExt cx="3209544" cy="2740265"/>
          </a:xfrm>
        </p:grpSpPr>
        <p:pic>
          <p:nvPicPr>
            <p:cNvPr id="19476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04" y="882132"/>
              <a:ext cx="3209544" cy="229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7" name="TextBox 14"/>
            <p:cNvSpPr txBox="1">
              <a:spLocks noChangeArrowheads="1"/>
            </p:cNvSpPr>
            <p:nvPr/>
          </p:nvSpPr>
          <p:spPr bwMode="auto">
            <a:xfrm>
              <a:off x="1015019" y="3129954"/>
              <a:ext cx="158633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In-building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376613" y="1692275"/>
            <a:ext cx="2406650" cy="2054225"/>
            <a:chOff x="3055623" y="877721"/>
            <a:chExt cx="3209544" cy="2740264"/>
          </a:xfrm>
        </p:grpSpPr>
        <p:pic>
          <p:nvPicPr>
            <p:cNvPr id="19474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623" y="877721"/>
              <a:ext cx="3209544" cy="22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5" name="TextBox 17"/>
            <p:cNvSpPr txBox="1">
              <a:spLocks noChangeArrowheads="1"/>
            </p:cNvSpPr>
            <p:nvPr/>
          </p:nvSpPr>
          <p:spPr bwMode="auto">
            <a:xfrm>
              <a:off x="3855939" y="3125542"/>
              <a:ext cx="130505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Outdoor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6170613" y="1736725"/>
            <a:ext cx="2406650" cy="1989138"/>
            <a:chOff x="5472874" y="862658"/>
            <a:chExt cx="3209905" cy="2652859"/>
          </a:xfrm>
        </p:grpSpPr>
        <p:pic>
          <p:nvPicPr>
            <p:cNvPr id="19472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874" y="862658"/>
              <a:ext cx="3209905" cy="2229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3" name="TextBox 21"/>
            <p:cNvSpPr txBox="1">
              <a:spLocks noChangeArrowheads="1"/>
            </p:cNvSpPr>
            <p:nvPr/>
          </p:nvSpPr>
          <p:spPr bwMode="auto">
            <a:xfrm>
              <a:off x="6318419" y="3023074"/>
              <a:ext cx="12446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Walking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54050" y="3703638"/>
            <a:ext cx="2406650" cy="1925637"/>
            <a:chOff x="538722" y="1481159"/>
            <a:chExt cx="2916728" cy="2333680"/>
          </a:xfrm>
        </p:grpSpPr>
        <p:pic>
          <p:nvPicPr>
            <p:cNvPr id="19470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22" y="1481159"/>
              <a:ext cx="2916728" cy="19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1" name="TextBox 24"/>
            <p:cNvSpPr txBox="1">
              <a:spLocks noChangeArrowheads="1"/>
            </p:cNvSpPr>
            <p:nvPr/>
          </p:nvSpPr>
          <p:spPr bwMode="auto">
            <a:xfrm>
              <a:off x="1331821" y="3367323"/>
              <a:ext cx="1027887" cy="447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Driving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394075" y="3787775"/>
            <a:ext cx="2406650" cy="1822450"/>
            <a:chOff x="3144418" y="2966789"/>
            <a:chExt cx="3209544" cy="2430072"/>
          </a:xfrm>
        </p:grpSpPr>
        <p:pic>
          <p:nvPicPr>
            <p:cNvPr id="19468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418" y="2966789"/>
              <a:ext cx="3209544" cy="2012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TextBox 27"/>
            <p:cNvSpPr txBox="1">
              <a:spLocks noChangeArrowheads="1"/>
            </p:cNvSpPr>
            <p:nvPr/>
          </p:nvSpPr>
          <p:spPr bwMode="auto">
            <a:xfrm>
              <a:off x="3985567" y="4904418"/>
              <a:ext cx="120853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altLang="zh-CN" sz="1800"/>
                <a:t>S</a:t>
              </a:r>
              <a:r>
                <a:rPr lang="en-US" sz="1800"/>
                <a:t>ubway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6170613" y="3787775"/>
            <a:ext cx="2406650" cy="1833563"/>
            <a:chOff x="5514549" y="1723667"/>
            <a:chExt cx="3062192" cy="2339611"/>
          </a:xfrm>
        </p:grpSpPr>
        <p:sp>
          <p:nvSpPr>
            <p:cNvPr id="19466" name="TextBox 29"/>
            <p:cNvSpPr txBox="1">
              <a:spLocks noChangeArrowheads="1"/>
            </p:cNvSpPr>
            <p:nvPr/>
          </p:nvSpPr>
          <p:spPr bwMode="auto">
            <a:xfrm>
              <a:off x="5897096" y="3591931"/>
              <a:ext cx="2211157" cy="47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altLang="zh-CN" sz="1800"/>
                <a:t>H</a:t>
              </a:r>
              <a:r>
                <a:rPr lang="en-US" sz="1800"/>
                <a:t>igh-speed train</a:t>
              </a:r>
            </a:p>
          </p:txBody>
        </p:sp>
        <p:pic>
          <p:nvPicPr>
            <p:cNvPr id="19467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14549" y="1723667"/>
              <a:ext cx="3062192" cy="1978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07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We are using it for everything..</a:t>
            </a:r>
          </a:p>
        </p:txBody>
      </p:sp>
      <p:pic>
        <p:nvPicPr>
          <p:cNvPr id="1026" name="Picture 2" descr="A teacher shows e-learning apps to schoolchildren in Secunderabad., India, in February">
            <a:extLst>
              <a:ext uri="{FF2B5EF4-FFF2-40B4-BE49-F238E27FC236}">
                <a16:creationId xmlns:a16="http://schemas.microsoft.com/office/drawing/2014/main" id="{132461E2-00F6-744B-B1A8-5FFEBF17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340768"/>
            <a:ext cx="2174861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cused black boy with smartphone">
            <a:extLst>
              <a:ext uri="{FF2B5EF4-FFF2-40B4-BE49-F238E27FC236}">
                <a16:creationId xmlns:a16="http://schemas.microsoft.com/office/drawing/2014/main" id="{9AE5EDD3-8939-4140-ABC0-E105C651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40768"/>
            <a:ext cx="2016224" cy="12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7C487C9A-97AD-E547-9769-B4F91D55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856" y="2702794"/>
            <a:ext cx="1129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Education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C7F4078-514A-4C44-93DE-F00C153B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2702794"/>
            <a:ext cx="1568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Entertainment</a:t>
            </a:r>
          </a:p>
        </p:txBody>
      </p:sp>
      <p:pic>
        <p:nvPicPr>
          <p:cNvPr id="1030" name="Picture 6" descr="White Android Smartphone Capturing Road">
            <a:extLst>
              <a:ext uri="{FF2B5EF4-FFF2-40B4-BE49-F238E27FC236}">
                <a16:creationId xmlns:a16="http://schemas.microsoft.com/office/drawing/2014/main" id="{DC7DF781-18C0-D64A-B57B-BE0CC19D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3" y="3328990"/>
            <a:ext cx="1648875" cy="24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50A6EA21-C766-7D4B-80BD-3892BCC66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765" y="5920058"/>
            <a:ext cx="19781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Capturing precious</a:t>
            </a:r>
          </a:p>
          <a:p>
            <a:r>
              <a:rPr lang="en-US" sz="1800" dirty="0"/>
              <a:t>moments</a:t>
            </a:r>
          </a:p>
        </p:txBody>
      </p:sp>
      <p:pic>
        <p:nvPicPr>
          <p:cNvPr id="1032" name="Picture 8" descr="Stylish adult female using smartphone on street">
            <a:extLst>
              <a:ext uri="{FF2B5EF4-FFF2-40B4-BE49-F238E27FC236}">
                <a16:creationId xmlns:a16="http://schemas.microsoft.com/office/drawing/2014/main" id="{6304B0E0-72F7-9147-8B9F-57EE127F4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1" y="1340768"/>
            <a:ext cx="1966789" cy="13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B14A57BD-31D8-384D-A582-233AB1E9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461" y="2728320"/>
            <a:ext cx="1007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Business</a:t>
            </a:r>
          </a:p>
        </p:txBody>
      </p:sp>
      <p:pic>
        <p:nvPicPr>
          <p:cNvPr id="1034" name="Picture 10" descr="Person Using Black And White Smartphone and Holding Blue Card">
            <a:extLst>
              <a:ext uri="{FF2B5EF4-FFF2-40B4-BE49-F238E27FC236}">
                <a16:creationId xmlns:a16="http://schemas.microsoft.com/office/drawing/2014/main" id="{99665270-4402-114D-923C-92DE61A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49" y="3314241"/>
            <a:ext cx="1807728" cy="25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4">
            <a:extLst>
              <a:ext uri="{FF2B5EF4-FFF2-40B4-BE49-F238E27FC236}">
                <a16:creationId xmlns:a16="http://schemas.microsoft.com/office/drawing/2014/main" id="{CA9EA7E1-FA4A-DA43-A9AC-6B1B81019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536" y="5922618"/>
            <a:ext cx="10759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Shopping</a:t>
            </a:r>
          </a:p>
        </p:txBody>
      </p:sp>
      <p:pic>
        <p:nvPicPr>
          <p:cNvPr id="1036" name="Picture 12" descr="Expressive young black lady arguing during video conversation on smartphone">
            <a:extLst>
              <a:ext uri="{FF2B5EF4-FFF2-40B4-BE49-F238E27FC236}">
                <a16:creationId xmlns:a16="http://schemas.microsoft.com/office/drawing/2014/main" id="{ACECF136-43EC-044B-8D9E-D94F948A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1" y="3359656"/>
            <a:ext cx="2183272" cy="24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C554611-3549-DD4E-8A7B-DA88F5E82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6532" y="5879641"/>
            <a:ext cx="1204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Video calls</a:t>
            </a:r>
          </a:p>
        </p:txBody>
      </p:sp>
    </p:spTree>
    <p:extLst>
      <p:ext uri="{BB962C8B-B14F-4D97-AF65-F5344CB8AC3E}">
        <p14:creationId xmlns:p14="http://schemas.microsoft.com/office/powerpoint/2010/main" val="3663136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4D300-E006-DE45-A8A5-852C27C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We are using it for everything..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0ED3-9FDC-304F-B44F-55CBEDF727EF}"/>
              </a:ext>
            </a:extLst>
          </p:cNvPr>
          <p:cNvSpPr txBox="1"/>
          <p:nvPr/>
        </p:nvSpPr>
        <p:spPr>
          <a:xfrm>
            <a:off x="1187624" y="1268760"/>
            <a:ext cx="155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Navigation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CA55E39-6EC4-D04C-8F28-C061C0D0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1301387"/>
            <a:ext cx="1203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Medical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ABD61F37-2C07-514C-A155-586F00151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298907"/>
            <a:ext cx="1540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Messaging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0F89A433-54EE-864E-B06E-37249448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240" y="1298907"/>
            <a:ext cx="1260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Chatting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B6B8B49-6B4F-6F41-A16D-735966CA0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012" y="2108804"/>
            <a:ext cx="12747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Emailing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7393AEC-D052-194C-B54A-CEC2BE79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24" y="2108804"/>
            <a:ext cx="2293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Conference Calls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7BDE400-65A7-A244-90F9-ABAEDFF12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2108803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Banking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820DC67-F237-B642-BD81-7EE071F56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3019416"/>
            <a:ext cx="9460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Music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5656C901-67BE-7744-B119-7F87E8272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253" y="3019416"/>
            <a:ext cx="1085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Family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4F5CAA-B441-5F42-A2D4-9ECC90AA8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3019415"/>
            <a:ext cx="2793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On-demand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949A6-9671-7A45-A00F-CC690C684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19" y="4077072"/>
            <a:ext cx="1875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Stock Market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BF12C89-B3BA-3841-AA56-2D7CC742C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638" y="4077070"/>
            <a:ext cx="1091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Selling 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36462D-69FE-8A4F-BFBF-1FE6B9A3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883" y="4077070"/>
            <a:ext cx="285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All types of shopping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D0638C3-209D-1140-93D5-464A0990F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86" y="5000753"/>
            <a:ext cx="1521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Uber / Ola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5DE6EAA-0C1F-B545-A9B2-831BB34CA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83" y="4970814"/>
            <a:ext cx="9603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News 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5932FB8-B375-8A47-A9CE-F4E3DAFB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840" y="4957809"/>
            <a:ext cx="35750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Books/Magazines / Papers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D125979-92F4-854E-AC29-B54BB83DF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804" y="5596895"/>
            <a:ext cx="1788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Watching TV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0EAD3C80-0DDA-7341-9F56-AFCF8875C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847" y="5574660"/>
            <a:ext cx="1874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Video Games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CC049751-99BE-7145-A7C9-362E3368B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702" y="5469459"/>
            <a:ext cx="12725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367094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010D53-90FC-DF43-98EC-4DADD1D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Mobile Phone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6C918-0B40-4D49-91FF-80F588CA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25636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Mobile phone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allows phone calls,  shoot video, make transactions, make video calls, play music, read newspapers, exchange emails and instant messages, Internet device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It’s really big computer – bigger than Supercomputer of 80’s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Over 15 million lines of code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Millions of applications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is a powerful computer that does a lot of things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provides an integrated computing and communication platform with location awareness 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3441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F79C33-1EEF-5B43-B825-1D01A372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5197727"/>
            <a:ext cx="8386763" cy="1091647"/>
          </a:xfrm>
        </p:spPr>
        <p:txBody>
          <a:bodyPr/>
          <a:lstStyle/>
          <a:p>
            <a:r>
              <a:rPr lang="en-IN" dirty="0"/>
              <a:t>In beginning 2021, there are around 7.9 billion mobile subscriptions and</a:t>
            </a:r>
          </a:p>
          <a:p>
            <a:r>
              <a:rPr lang="en-IN" dirty="0"/>
              <a:t>6.1 billion smartphone subscriptions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A647D-3F77-7240-AEE9-72BC2890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Subscriptions and subscribers (billion)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1413-5DBF-CB44-AF85-71CF07D0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38211"/>
            <a:ext cx="7843088" cy="4259516"/>
          </a:xfrm>
          <a:prstGeom prst="rect">
            <a:avLst/>
          </a:prstGeom>
        </p:spPr>
      </p:pic>
      <p:sp>
        <p:nvSpPr>
          <p:cNvPr id="21" name="Google Shape;601;g5ce8b99149_0_339">
            <a:extLst>
              <a:ext uri="{FF2B5EF4-FFF2-40B4-BE49-F238E27FC236}">
                <a16:creationId xmlns:a16="http://schemas.microsoft.com/office/drawing/2014/main" id="{0070BC77-7462-0F42-8CE3-D62F9F6EDE2D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264943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5519</TotalTime>
  <Words>1307</Words>
  <Application>Microsoft Macintosh PowerPoint</Application>
  <PresentationFormat>On-screen Show (4:3)</PresentationFormat>
  <Paragraphs>231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ＭＳ Ｐゴシック</vt:lpstr>
      <vt:lpstr>宋体</vt:lpstr>
      <vt:lpstr>Arial</vt:lpstr>
      <vt:lpstr>Arial Narrow</vt:lpstr>
      <vt:lpstr>Ayuthaya</vt:lpstr>
      <vt:lpstr>Calibri</vt:lpstr>
      <vt:lpstr>Calibri Light</vt:lpstr>
      <vt:lpstr>Cambria</vt:lpstr>
      <vt:lpstr>Times New Roman</vt:lpstr>
      <vt:lpstr>Wingdings</vt:lpstr>
      <vt:lpstr>Wingdings 2</vt:lpstr>
      <vt:lpstr>template2007</vt:lpstr>
      <vt:lpstr>Custom Design</vt:lpstr>
      <vt:lpstr>Mobile Technology and Digital Transformation Part 2</vt:lpstr>
      <vt:lpstr>Contents</vt:lpstr>
      <vt:lpstr>PowerPoint Presentation</vt:lpstr>
      <vt:lpstr>Mobile has become an important part of our lives</vt:lpstr>
      <vt:lpstr>Ubiquitous Mobile Network Services</vt:lpstr>
      <vt:lpstr>We are using it for everything..</vt:lpstr>
      <vt:lpstr>We are using it for everything..</vt:lpstr>
      <vt:lpstr>Mobile Phone</vt:lpstr>
      <vt:lpstr>Mobile Subscriptions and subscribers (billion) </vt:lpstr>
      <vt:lpstr>Mobile Phone Statistics</vt:lpstr>
      <vt:lpstr>Mobile subscriptions by technology (billion)  </vt:lpstr>
      <vt:lpstr>Global mobile network data traffic and year-on-year growth (EB per month)  </vt:lpstr>
      <vt:lpstr>Mobile Apps </vt:lpstr>
      <vt:lpstr>Mobile App Downloads</vt:lpstr>
      <vt:lpstr>PowerPoint Presentation</vt:lpstr>
      <vt:lpstr>Mobile App as a driver for Digital Transformation</vt:lpstr>
      <vt:lpstr>Supported Applications</vt:lpstr>
      <vt:lpstr>Supports Millions of Applications</vt:lpstr>
      <vt:lpstr>PowerPoint Presentation</vt:lpstr>
      <vt:lpstr>PowerPoint Presentation</vt:lpstr>
      <vt:lpstr>What has contributed to Mobile App growth?</vt:lpstr>
      <vt:lpstr>Mobile technology and Digital Transformation</vt:lpstr>
      <vt:lpstr>Mobile as a catalyst in Digital Transformation</vt:lpstr>
      <vt:lpstr>Mobile as a catalyst in Digital Transformation</vt:lpstr>
      <vt:lpstr>5G Mobile Technology and Digital Transformation</vt:lpstr>
      <vt:lpstr>5G – Three key features</vt:lpstr>
      <vt:lpstr>On to 5G!</vt:lpstr>
      <vt:lpstr>PowerPoint Presentation</vt:lpstr>
      <vt:lpstr>5G use cases</vt:lpstr>
      <vt:lpstr>Use Cases based on: Ultra High Reliability </vt:lpstr>
      <vt:lpstr>5G in Healthcare</vt:lpstr>
      <vt:lpstr>5G in Manufacturing</vt:lpstr>
      <vt:lpstr>5G in Manufacturing</vt:lpstr>
      <vt:lpstr>5G in Self driving  Cars</vt:lpstr>
      <vt:lpstr>5G in Media and Entertainment</vt:lpstr>
      <vt:lpstr>PowerPoint Presentation</vt:lpstr>
      <vt:lpstr>5G Use cases - Others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Technology: An important tool for Digital Transformation</dc:title>
  <dc:creator>Microsoft Office User</dc:creator>
  <dc:description>Redesign of slides created by Randal E. Bryant and David R. O'Hallaron</dc:description>
  <cp:lastModifiedBy>Microsoft Office User</cp:lastModifiedBy>
  <cp:revision>26</cp:revision>
  <cp:lastPrinted>2020-12-22T13:01:20Z</cp:lastPrinted>
  <dcterms:created xsi:type="dcterms:W3CDTF">2021-01-18T10:49:33Z</dcterms:created>
  <dcterms:modified xsi:type="dcterms:W3CDTF">2021-04-12T09:55:55Z</dcterms:modified>
</cp:coreProperties>
</file>